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4" r:id="rId2"/>
    <p:sldId id="290" r:id="rId3"/>
    <p:sldId id="291" r:id="rId4"/>
    <p:sldId id="292" r:id="rId5"/>
    <p:sldId id="293" r:id="rId6"/>
    <p:sldId id="256" r:id="rId7"/>
    <p:sldId id="271" r:id="rId8"/>
    <p:sldId id="266" r:id="rId9"/>
    <p:sldId id="263" r:id="rId10"/>
    <p:sldId id="262" r:id="rId11"/>
    <p:sldId id="272" r:id="rId12"/>
    <p:sldId id="267" r:id="rId13"/>
    <p:sldId id="260" r:id="rId14"/>
    <p:sldId id="261" r:id="rId15"/>
    <p:sldId id="257" r:id="rId16"/>
    <p:sldId id="284" r:id="rId17"/>
    <p:sldId id="285" r:id="rId18"/>
    <p:sldId id="287" r:id="rId19"/>
    <p:sldId id="268" r:id="rId20"/>
    <p:sldId id="270" r:id="rId21"/>
    <p:sldId id="277" r:id="rId22"/>
    <p:sldId id="283" r:id="rId23"/>
    <p:sldId id="276" r:id="rId24"/>
    <p:sldId id="282" r:id="rId25"/>
    <p:sldId id="278" r:id="rId26"/>
    <p:sldId id="279" r:id="rId27"/>
    <p:sldId id="280" r:id="rId28"/>
    <p:sldId id="281" r:id="rId29"/>
    <p:sldId id="288" r:id="rId30"/>
    <p:sldId id="273" r:id="rId31"/>
    <p:sldId id="259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vidadesilicio.com.br/sensor-de-luz-com-ld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ress/building-arduino-projects-for-internet-of-things" TargetMode="External"/><Relationship Id="rId7" Type="http://schemas.openxmlformats.org/officeDocument/2006/relationships/hyperlink" Target="https://eletronicaparatodos.com/como-ligar-um-led-utilizando-sensor-ldr-fotoresistor-com-arduino/" TargetMode="External"/><Relationship Id="rId2" Type="http://schemas.openxmlformats.org/officeDocument/2006/relationships/hyperlink" Target="https://developer.android.com/guide/topics/connectivity/bluetooth?hl=pt-br#ManagingAConn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anhvie/Arduino-and-Android-communication-using-HC05" TargetMode="External"/><Relationship Id="rId5" Type="http://schemas.openxmlformats.org/officeDocument/2006/relationships/hyperlink" Target="https://github.com/dragaosemchama" TargetMode="External"/><Relationship Id="rId4" Type="http://schemas.openxmlformats.org/officeDocument/2006/relationships/hyperlink" Target="http://file.allitebooks.com/20160619/Building%20Arduino%20Projects%20for%20the%20Internet%20of%20Things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togVN2rEqQ" TargetMode="External"/><Relationship Id="rId2" Type="http://schemas.openxmlformats.org/officeDocument/2006/relationships/hyperlink" Target="https://www.youtube.com/watch?v=QwhtaCBHS-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vandroagon/BluetoothArduinoAndroid.git" TargetMode="External"/><Relationship Id="rId5" Type="http://schemas.openxmlformats.org/officeDocument/2006/relationships/hyperlink" Target="https://www.youtube.com/watch?time_continue=21&amp;v=ROEZs0HpFQc" TargetMode="External"/><Relationship Id="rId4" Type="http://schemas.openxmlformats.org/officeDocument/2006/relationships/hyperlink" Target="http://blog.usinainfo.com.br/carrinho-arduino-controlado-por-bluetooth-e-sistema-androi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459" y="3691943"/>
            <a:ext cx="1302692" cy="469274"/>
          </a:xfrm>
        </p:spPr>
        <p:txBody>
          <a:bodyPr>
            <a:normAutofit/>
          </a:bodyPr>
          <a:lstStyle/>
          <a:p>
            <a:r>
              <a:rPr lang="pt-BR" sz="1800" dirty="0"/>
              <a:t>Alunos: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5455916" y="231560"/>
            <a:ext cx="3964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/>
              <a:t>Pós-graduação </a:t>
            </a:r>
            <a:r>
              <a:rPr lang="pt-BR" b="1" i="1" dirty="0"/>
              <a:t>Lato Sensu </a:t>
            </a:r>
            <a:r>
              <a:rPr lang="pt-BR" b="1" dirty="0"/>
              <a:t>em</a:t>
            </a:r>
            <a:br>
              <a:rPr lang="pt-BR" b="1" dirty="0"/>
            </a:br>
            <a:r>
              <a:rPr lang="pt-BR" b="1" dirty="0"/>
              <a:t>Desenvolvimento de Sistemas para</a:t>
            </a:r>
            <a:br>
              <a:rPr lang="pt-BR" b="1" dirty="0"/>
            </a:br>
            <a:r>
              <a:rPr lang="pt-BR" b="1" dirty="0"/>
              <a:t>Dispositivos Móveis</a:t>
            </a:r>
            <a:r>
              <a:rPr lang="pt-BR" dirty="0"/>
              <a:t>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819F6EC-D783-4794-B663-C274CCD668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97260" y="4063964"/>
            <a:ext cx="6024003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2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EVANDRO APARECIDO GONÇALVES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SC1702581     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evandroagon@gmail.com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MICHEL ADRIANO MEDEIROS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SC1702599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michel.medeiros@ti.rc.sp.gov.br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MOISES FRANCISCO OLIMPIO FILHO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b="1" dirty="0">
                <a:solidFill>
                  <a:srgbClr val="333333"/>
                </a:solidFill>
                <a:latin typeface="Lato" panose="020F0502020204030203" pitchFamily="34" charset="0"/>
              </a:rPr>
              <a:t>Matrícula: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SC1702742</a:t>
            </a: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moiza.olimpio@gmail.com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9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pt-BR" altLang="pt-BR" sz="1200" b="1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200" b="1" dirty="0">
                <a:solidFill>
                  <a:srgbClr val="555555"/>
                </a:solidFill>
                <a:latin typeface="Lato" panose="020F0502020204030203" pitchFamily="34" charset="0"/>
              </a:rPr>
              <a:t>PABLO ALBERTO DALBEM DE CASTRO</a:t>
            </a:r>
            <a:endParaRPr lang="pt-BR" altLang="pt-BR" sz="900" dirty="0">
              <a:solidFill>
                <a:srgbClr val="555555"/>
              </a:solidFill>
              <a:latin typeface="Lato" panose="020F0502020204030203" pitchFamily="34" charset="0"/>
            </a:endParaRPr>
          </a:p>
          <a:p>
            <a:pPr marL="4572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900" dirty="0">
                <a:solidFill>
                  <a:srgbClr val="555555"/>
                </a:solidFill>
                <a:latin typeface="Lato" panose="020F0502020204030203" pitchFamily="34" charset="0"/>
              </a:rPr>
              <a:t>dalbem@ifsp.edu.br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7DAA173-EC20-4C88-8895-53C54F8A1951}"/>
              </a:ext>
            </a:extLst>
          </p:cNvPr>
          <p:cNvSpPr/>
          <p:nvPr/>
        </p:nvSpPr>
        <p:spPr>
          <a:xfrm>
            <a:off x="2917233" y="2967335"/>
            <a:ext cx="3964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00"/>
                </a:solidFill>
                <a:latin typeface="Arial-BoldMT"/>
              </a:rPr>
              <a:t>Tópicos em Desenvolvimento</a:t>
            </a:r>
            <a:br>
              <a:rPr lang="pt-BR" b="1" dirty="0">
                <a:solidFill>
                  <a:srgbClr val="000000"/>
                </a:solidFill>
                <a:latin typeface="Arial-BoldMT"/>
              </a:rPr>
            </a:br>
            <a:r>
              <a:rPr lang="pt-BR" b="1" dirty="0">
                <a:solidFill>
                  <a:srgbClr val="000000"/>
                </a:solidFill>
                <a:latin typeface="Arial-BoldMT"/>
              </a:rPr>
              <a:t>de Programas Móveis I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0A95EC-FB0F-49A9-B46D-D5F49F37F8E5}"/>
              </a:ext>
            </a:extLst>
          </p:cNvPr>
          <p:cNvSpPr/>
          <p:nvPr/>
        </p:nvSpPr>
        <p:spPr>
          <a:xfrm>
            <a:off x="2587028" y="6354123"/>
            <a:ext cx="339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IFSP –Campus São Carlos – 2018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5C368EC6-7458-45D9-A3A6-C8EF7555E55E}"/>
              </a:ext>
            </a:extLst>
          </p:cNvPr>
          <p:cNvSpPr txBox="1">
            <a:spLocks/>
          </p:cNvSpPr>
          <p:nvPr/>
        </p:nvSpPr>
        <p:spPr>
          <a:xfrm>
            <a:off x="2298360" y="1997227"/>
            <a:ext cx="5621804" cy="11267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5400" dirty="0"/>
              <a:t>Android + Arduino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53E00B-BCAF-4E75-A970-6EC72234C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7" t="14282" r="61738" b="59590"/>
          <a:stretch/>
        </p:blipFill>
        <p:spPr>
          <a:xfrm>
            <a:off x="176916" y="134545"/>
            <a:ext cx="3964183" cy="179100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2BCAB4F-D4F5-4BCE-AAD8-88DB8906F7CD}"/>
              </a:ext>
            </a:extLst>
          </p:cNvPr>
          <p:cNvSpPr txBox="1">
            <a:spLocks/>
          </p:cNvSpPr>
          <p:nvPr/>
        </p:nvSpPr>
        <p:spPr>
          <a:xfrm>
            <a:off x="5003244" y="4807765"/>
            <a:ext cx="1302692" cy="469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/>
              <a:t>Professor:</a:t>
            </a:r>
          </a:p>
        </p:txBody>
      </p:sp>
    </p:spTree>
    <p:extLst>
      <p:ext uri="{BB962C8B-B14F-4D97-AF65-F5344CB8AC3E}">
        <p14:creationId xmlns:p14="http://schemas.microsoft.com/office/powerpoint/2010/main" val="137049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36003-BF45-42F1-AF0A-F48246CC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LIGAÇÃO DO HC-05 ao Arduino</a:t>
            </a:r>
          </a:p>
        </p:txBody>
      </p:sp>
      <p:pic>
        <p:nvPicPr>
          <p:cNvPr id="2052" name="Picture 4" descr="Resultado de imagem para arduino ligando o hc-05 via bluetooth">
            <a:extLst>
              <a:ext uri="{FF2B5EF4-FFF2-40B4-BE49-F238E27FC236}">
                <a16:creationId xmlns:a16="http://schemas.microsoft.com/office/drawing/2014/main" id="{F0CD5D06-2C3F-4E9C-9A33-244D9FEE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r="17144"/>
          <a:stretch/>
        </p:blipFill>
        <p:spPr bwMode="auto">
          <a:xfrm>
            <a:off x="971549" y="1930400"/>
            <a:ext cx="6343651" cy="47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48A762A-04A9-419E-A963-06A95615457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29314" y="2823025"/>
            <a:ext cx="1385886" cy="106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54E73954-D887-4FFF-9493-74A088670D8B}"/>
              </a:ext>
            </a:extLst>
          </p:cNvPr>
          <p:cNvSpPr/>
          <p:nvPr/>
        </p:nvSpPr>
        <p:spPr>
          <a:xfrm>
            <a:off x="7315200" y="2345636"/>
            <a:ext cx="1837266" cy="954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3.3 V  usado para habilitar modo AT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61FA8AD-21B8-4F1C-A9E4-1CF1675F80C9}"/>
              </a:ext>
            </a:extLst>
          </p:cNvPr>
          <p:cNvSpPr txBox="1"/>
          <p:nvPr/>
        </p:nvSpPr>
        <p:spPr>
          <a:xfrm>
            <a:off x="7661011" y="3663077"/>
            <a:ext cx="2354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Usar no modo  comandos AT</a:t>
            </a:r>
          </a:p>
          <a:p>
            <a:r>
              <a:rPr lang="pt-BR" dirty="0"/>
              <a:t>Para configurar o módulo e ler</a:t>
            </a:r>
          </a:p>
          <a:p>
            <a:r>
              <a:rPr lang="pt-BR" dirty="0"/>
              <a:t>Dados via porta serial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28B865E-844B-42C8-ADCC-1B748C36F29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00301" y="2541190"/>
            <a:ext cx="828674" cy="134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7D58B210-F834-4B69-A889-DDA07265B877}"/>
              </a:ext>
            </a:extLst>
          </p:cNvPr>
          <p:cNvSpPr/>
          <p:nvPr/>
        </p:nvSpPr>
        <p:spPr>
          <a:xfrm>
            <a:off x="971551" y="2203448"/>
            <a:ext cx="1428750" cy="67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TX no pino 10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E91F641-D016-4A60-87D6-F44FF534A38C}"/>
              </a:ext>
            </a:extLst>
          </p:cNvPr>
          <p:cNvSpPr/>
          <p:nvPr/>
        </p:nvSpPr>
        <p:spPr>
          <a:xfrm>
            <a:off x="2808815" y="2203447"/>
            <a:ext cx="1428750" cy="675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RX no pino 11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F79A5E8-A7C2-4765-A538-45A4E5A438B3}"/>
              </a:ext>
            </a:extLst>
          </p:cNvPr>
          <p:cNvCxnSpPr>
            <a:cxnSpLocks/>
          </p:cNvCxnSpPr>
          <p:nvPr/>
        </p:nvCxnSpPr>
        <p:spPr>
          <a:xfrm>
            <a:off x="3574786" y="2911474"/>
            <a:ext cx="566054" cy="76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70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36003-BF45-42F1-AF0A-F48246CC2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1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BR" dirty="0"/>
              <a:t>Programa para Arduino gerenciar duas seriais (somente para configuração do H5-05)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18F1C52-73C7-4E8C-B15B-B059B8F5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583" y="1600974"/>
            <a:ext cx="5685367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#include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&lt;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SoftwareSerial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h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&gt;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SoftwareSerial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(10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11);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// RX, TX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444444"/>
              </a:solidFill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void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setup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{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delay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(500);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begin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(9600);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//serial do Arduino 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pc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println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"Digite os comandos AT :"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begin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(9600);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  //serial  do hc-05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}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endParaRPr lang="pt-BR" altLang="pt-BR" dirty="0">
              <a:solidFill>
                <a:srgbClr val="444444"/>
              </a:solidFill>
              <a:latin typeface="Signik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979C"/>
                </a:solidFill>
                <a:effectLst/>
                <a:latin typeface="Signika"/>
              </a:rPr>
              <a:t>void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loop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{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  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5E6D03"/>
              </a:solidFill>
              <a:effectLst/>
              <a:latin typeface="Signika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	</a:t>
            </a:r>
            <a:r>
              <a:rPr lang="pt-BR" altLang="pt-BR" dirty="0" err="1">
                <a:solidFill>
                  <a:srgbClr val="5E6D03"/>
                </a:solidFill>
                <a:latin typeface="Signika"/>
              </a:rPr>
              <a:t>i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available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	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5E6D03"/>
                </a:solidFill>
                <a:effectLst/>
                <a:latin typeface="Signika"/>
              </a:rPr>
              <a:t>if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available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	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bluetooth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inherit"/>
              </a:rPr>
              <a:t>Serial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434F54"/>
                </a:solidFill>
                <a:effectLst/>
                <a:latin typeface="Signika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D35400"/>
                </a:solidFill>
                <a:effectLst/>
                <a:latin typeface="Signika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());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ignik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gnika"/>
              </a:rPr>
              <a:t>}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6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>
            <a:normAutofit/>
          </a:bodyPr>
          <a:lstStyle/>
          <a:p>
            <a:r>
              <a:rPr lang="pt-BR" dirty="0"/>
              <a:t>CONFIGURANDO O MODULO BLUETOOTH</a:t>
            </a:r>
          </a:p>
        </p:txBody>
      </p:sp>
      <p:pic>
        <p:nvPicPr>
          <p:cNvPr id="5122" name="Picture 2" descr="https://3.bp.blogspot.com/-lgVMJ5rNdDU/V5d0lrP4kYI/AAAAAAAAAFk/ipXBYbsXJFoTrEvk9bTsh58lfiw7lnpSACLcB/s1600/Termite.png">
            <a:extLst>
              <a:ext uri="{FF2B5EF4-FFF2-40B4-BE49-F238E27FC236}">
                <a16:creationId xmlns:a16="http://schemas.microsoft.com/office/drawing/2014/main" id="{A317B717-9534-4C69-97EB-A6FB7BC32B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06" y="2586832"/>
            <a:ext cx="5401470" cy="39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752447" y="1409700"/>
            <a:ext cx="6446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GERALMENTE OS MÓDULOS VEM CONFIGURADOS A 9600 BPS</a:t>
            </a:r>
          </a:p>
          <a:p>
            <a:r>
              <a:rPr lang="pt-BR" dirty="0"/>
              <a:t>Usar qualquer programa para comunicação via porta serial</a:t>
            </a:r>
          </a:p>
          <a:p>
            <a:r>
              <a:rPr lang="pt-BR" dirty="0"/>
              <a:t>Na IDE do Arduino já tem o Monitor Serial</a:t>
            </a:r>
          </a:p>
        </p:txBody>
      </p:sp>
    </p:spTree>
    <p:extLst>
      <p:ext uri="{BB962C8B-B14F-4D97-AF65-F5344CB8AC3E}">
        <p14:creationId xmlns:p14="http://schemas.microsoft.com/office/powerpoint/2010/main" val="81715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B7D98-A8B0-4589-AC91-42BFEE41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30" y="525193"/>
            <a:ext cx="7228709" cy="1106658"/>
          </a:xfrm>
        </p:spPr>
        <p:txBody>
          <a:bodyPr/>
          <a:lstStyle/>
          <a:p>
            <a:r>
              <a:rPr lang="pt-BR" dirty="0"/>
              <a:t>Ligação do sensor de iluminação</a:t>
            </a:r>
          </a:p>
        </p:txBody>
      </p:sp>
      <p:pic>
        <p:nvPicPr>
          <p:cNvPr id="2050" name="Picture 2" descr="Arduino uno com sensor de luminosidade LDR">
            <a:extLst>
              <a:ext uri="{FF2B5EF4-FFF2-40B4-BE49-F238E27FC236}">
                <a16:creationId xmlns:a16="http://schemas.microsoft.com/office/drawing/2014/main" id="{0F42D21B-8F3D-47DC-8468-0ED492616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8"/>
          <a:stretch/>
        </p:blipFill>
        <p:spPr bwMode="auto">
          <a:xfrm>
            <a:off x="986824" y="1298595"/>
            <a:ext cx="8001000" cy="3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0BE534D-02CF-48A2-8225-4272CA3DECBA}"/>
              </a:ext>
            </a:extLst>
          </p:cNvPr>
          <p:cNvCxnSpPr>
            <a:cxnSpLocks/>
          </p:cNvCxnSpPr>
          <p:nvPr/>
        </p:nvCxnSpPr>
        <p:spPr>
          <a:xfrm flipH="1" flipV="1">
            <a:off x="5473964" y="3158300"/>
            <a:ext cx="1283934" cy="240110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3BACE1-E03E-4758-92B6-F7643ED0F711}"/>
              </a:ext>
            </a:extLst>
          </p:cNvPr>
          <p:cNvSpPr txBox="1"/>
          <p:nvPr/>
        </p:nvSpPr>
        <p:spPr>
          <a:xfrm>
            <a:off x="7939781" y="4683163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Resistor de 330</a:t>
            </a:r>
            <a:r>
              <a:rPr lang="el-GR" dirty="0"/>
              <a:t>Ω</a:t>
            </a:r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BCBEB39-B140-4F82-808C-BF450BC75B8A}"/>
              </a:ext>
            </a:extLst>
          </p:cNvPr>
          <p:cNvCxnSpPr>
            <a:cxnSpLocks/>
          </p:cNvCxnSpPr>
          <p:nvPr/>
        </p:nvCxnSpPr>
        <p:spPr>
          <a:xfrm flipH="1" flipV="1">
            <a:off x="6878387" y="3158298"/>
            <a:ext cx="940905" cy="170953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DEE357-63A5-4A83-9F9F-398E14561CF1}"/>
              </a:ext>
            </a:extLst>
          </p:cNvPr>
          <p:cNvSpPr txBox="1"/>
          <p:nvPr/>
        </p:nvSpPr>
        <p:spPr>
          <a:xfrm>
            <a:off x="6771249" y="5374739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Resistor de 10k</a:t>
            </a:r>
            <a:r>
              <a:rPr lang="el-GR" dirty="0"/>
              <a:t>Ω</a:t>
            </a:r>
            <a:endParaRPr lang="pt-BR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93CFA83-C98C-42BD-B704-DB3B30869358}"/>
              </a:ext>
            </a:extLst>
          </p:cNvPr>
          <p:cNvCxnSpPr>
            <a:cxnSpLocks/>
          </p:cNvCxnSpPr>
          <p:nvPr/>
        </p:nvCxnSpPr>
        <p:spPr>
          <a:xfrm flipV="1">
            <a:off x="2156133" y="4034541"/>
            <a:ext cx="835568" cy="13401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947C036-06B2-47AA-80AC-2F1FD1B8DFCA}"/>
              </a:ext>
            </a:extLst>
          </p:cNvPr>
          <p:cNvCxnSpPr>
            <a:cxnSpLocks/>
          </p:cNvCxnSpPr>
          <p:nvPr/>
        </p:nvCxnSpPr>
        <p:spPr>
          <a:xfrm flipV="1">
            <a:off x="2197621" y="3951834"/>
            <a:ext cx="960562" cy="13822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3DFC52C-6849-4240-B6FF-A3486C906130}"/>
              </a:ext>
            </a:extLst>
          </p:cNvPr>
          <p:cNvSpPr txBox="1"/>
          <p:nvPr/>
        </p:nvSpPr>
        <p:spPr>
          <a:xfrm>
            <a:off x="2363372" y="5219114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 ser 3v a 5v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0BDEA06-E277-4972-A035-3294EF908C20}"/>
              </a:ext>
            </a:extLst>
          </p:cNvPr>
          <p:cNvCxnSpPr>
            <a:cxnSpLocks/>
          </p:cNvCxnSpPr>
          <p:nvPr/>
        </p:nvCxnSpPr>
        <p:spPr>
          <a:xfrm flipH="1" flipV="1">
            <a:off x="4210577" y="4133550"/>
            <a:ext cx="762809" cy="145489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933324-1B4D-4EDF-8587-DB6741A7ED80}"/>
              </a:ext>
            </a:extLst>
          </p:cNvPr>
          <p:cNvSpPr txBox="1"/>
          <p:nvPr/>
        </p:nvSpPr>
        <p:spPr>
          <a:xfrm>
            <a:off x="4829486" y="5754873"/>
            <a:ext cx="2676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Porta Analógica </a:t>
            </a:r>
          </a:p>
          <a:p>
            <a:r>
              <a:rPr lang="pt-BR" dirty="0"/>
              <a:t>A0 – pode ser qualquer uma das 5</a:t>
            </a:r>
          </a:p>
        </p:txBody>
      </p:sp>
    </p:spTree>
    <p:extLst>
      <p:ext uri="{BB962C8B-B14F-4D97-AF65-F5344CB8AC3E}">
        <p14:creationId xmlns:p14="http://schemas.microsoft.com/office/powerpoint/2010/main" val="120434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61220-D67D-471B-A0CE-86B0B20B6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984" y="420990"/>
            <a:ext cx="7766936" cy="1154592"/>
          </a:xfrm>
        </p:spPr>
        <p:txBody>
          <a:bodyPr/>
          <a:lstStyle/>
          <a:p>
            <a:pPr algn="l"/>
            <a:r>
              <a:rPr lang="pt-BR" dirty="0"/>
              <a:t>Esquema Elétrico LDR</a:t>
            </a:r>
          </a:p>
        </p:txBody>
      </p:sp>
      <p:pic>
        <p:nvPicPr>
          <p:cNvPr id="4100" name="Picture 4" descr="https://i1.wp.com/portal.vidadesilicio.com.br/wp-content/uploads/2017/05/divisor-de-tens%C3%A3o-ldr.png?resize=214%2C300&amp;ssl=1">
            <a:extLst>
              <a:ext uri="{FF2B5EF4-FFF2-40B4-BE49-F238E27FC236}">
                <a16:creationId xmlns:a16="http://schemas.microsoft.com/office/drawing/2014/main" id="{6C433525-037D-4127-A90F-7B0D684DC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r="6914" b="8056"/>
          <a:stretch/>
        </p:blipFill>
        <p:spPr bwMode="auto">
          <a:xfrm>
            <a:off x="1682205" y="1940024"/>
            <a:ext cx="282126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F825B6B-D473-4A67-AC41-B8DBF9436A85}"/>
              </a:ext>
            </a:extLst>
          </p:cNvPr>
          <p:cNvSpPr txBox="1"/>
          <p:nvPr/>
        </p:nvSpPr>
        <p:spPr>
          <a:xfrm>
            <a:off x="1303065" y="582871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Detalhes podem ser encontrados neste site:</a:t>
            </a:r>
          </a:p>
          <a:p>
            <a:r>
              <a:rPr lang="pt-BR" dirty="0">
                <a:hlinkClick r:id="rId3"/>
              </a:rPr>
              <a:t>https://portal.vidadesilicio.com.br/sensor-de-luz-com-ldr</a:t>
            </a:r>
            <a:r>
              <a:rPr lang="pt-BR" dirty="0"/>
              <a:t>/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D76FED-ECE0-418A-AB27-0AAECFE62A8A}"/>
              </a:ext>
            </a:extLst>
          </p:cNvPr>
          <p:cNvSpPr txBox="1"/>
          <p:nvPr/>
        </p:nvSpPr>
        <p:spPr>
          <a:xfrm>
            <a:off x="4591052" y="1890569"/>
            <a:ext cx="5200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Dica! Testar o resistor ideal na prática entre 1 e 10k (depende do sensor ou ver no datasheet).</a:t>
            </a:r>
            <a:endParaRPr lang="pt-BR" dirty="0">
              <a:solidFill>
                <a:schemeClr val="accent1"/>
              </a:solidFill>
            </a:endParaRPr>
          </a:p>
          <a:p>
            <a:endParaRPr lang="pt-BR" dirty="0"/>
          </a:p>
          <a:p>
            <a:r>
              <a:rPr lang="pt-BR" dirty="0"/>
              <a:t>Porque a leitura analógica na prática se mostrou abaixo do esperado: O sensor estava limitando entre 0 e 255</a:t>
            </a:r>
          </a:p>
          <a:p>
            <a:endParaRPr lang="pt-BR" dirty="0"/>
          </a:p>
          <a:p>
            <a:r>
              <a:rPr lang="pt-BR" dirty="0"/>
              <a:t>Com 10K resistor ficou em 0 e 1024 (+ ou -)</a:t>
            </a:r>
          </a:p>
          <a:p>
            <a:endParaRPr lang="pt-BR" dirty="0"/>
          </a:p>
          <a:p>
            <a:r>
              <a:rPr lang="pt-BR" dirty="0"/>
              <a:t>Poderia compensar no software mas perderia sensibilidade.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14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100"/>
          </a:xfrm>
        </p:spPr>
        <p:txBody>
          <a:bodyPr/>
          <a:lstStyle/>
          <a:p>
            <a:r>
              <a:rPr lang="pt-BR" dirty="0"/>
              <a:t>LENDO DADOS DO MODULO BLUETOOTH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780E9B-73D2-42DA-93F7-3B42FC355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4144"/>
            <a:ext cx="9049762" cy="43688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ANTES DE USAR É NECESSÁRIO SABER SE ESTÁ CONFIGURADO CORRETAMENTE</a:t>
            </a:r>
          </a:p>
          <a:p>
            <a:pPr marL="0" indent="0">
              <a:buNone/>
            </a:pPr>
            <a:r>
              <a:rPr lang="pt-BR" dirty="0"/>
              <a:t>USAR COMANDOS AT:  (ESSES MÓDULOS JÁ VEM COM OPÇÃO DE TRABALHAR EM MODO AT)</a:t>
            </a:r>
          </a:p>
          <a:p>
            <a:pPr marL="0" indent="0">
              <a:buNone/>
            </a:pPr>
            <a:r>
              <a:rPr lang="pt-BR" dirty="0"/>
              <a:t>USAR UM PROGRAMA PARA LER DADOS DA PORTA SERIAL</a:t>
            </a:r>
          </a:p>
          <a:p>
            <a:pPr marL="0" indent="0">
              <a:buNone/>
            </a:pPr>
            <a:r>
              <a:rPr lang="pt-BR" dirty="0"/>
              <a:t>USAR UM CONVERSOR USB PARA SERIAL : DICA:</a:t>
            </a:r>
          </a:p>
          <a:p>
            <a:pPr marL="0" indent="0">
              <a:buNone/>
            </a:pPr>
            <a:r>
              <a:rPr lang="pt-BR" dirty="0"/>
              <a:t>PODE SER UMA PLACA ARDUINO SEM O CHIP – NESTE CASO LIGAR TX no TX E RX no RX</a:t>
            </a:r>
          </a:p>
          <a:p>
            <a:pPr marL="0" indent="0">
              <a:buNone/>
            </a:pPr>
            <a:r>
              <a:rPr lang="pt-BR" dirty="0"/>
              <a:t>TAMBÉM PODE SER USADA A PLACA ARDUINO COM O CHIP MAS PRECISA UM PROGRAMA PARA </a:t>
            </a:r>
          </a:p>
          <a:p>
            <a:pPr marL="0" indent="0">
              <a:buNone/>
            </a:pPr>
            <a:r>
              <a:rPr lang="pt-BR" dirty="0"/>
              <a:t>MUDAR A SERIAL PADRÃO PARA OUTROS PINOS PARA NÃO CONFLITAR COM A COMUNICAÇÃO ENTRE ARDUINO E O PC (USA UMA PORTA SERIAL VIRUTAL USANDO DOIS PINOS LÓGICOS E A BIBLIOTECA SOFTWARESERAL).</a:t>
            </a:r>
          </a:p>
          <a:p>
            <a:endParaRPr lang="pt-BR" dirty="0"/>
          </a:p>
          <a:p>
            <a:r>
              <a:rPr lang="pt-BR" dirty="0"/>
              <a:t>MAIORES DETALHES SIGA ESTE TUTORIAL:</a:t>
            </a:r>
          </a:p>
          <a:p>
            <a:endParaRPr lang="pt-BR" dirty="0"/>
          </a:p>
          <a:p>
            <a:r>
              <a:rPr lang="pt-BR" dirty="0"/>
              <a:t>https://arduinovacao.blogspot.com/2016/07/dica-comandos-at-no-modulo-bluetooth-hc.html</a:t>
            </a:r>
          </a:p>
        </p:txBody>
      </p:sp>
    </p:spTree>
    <p:extLst>
      <p:ext uri="{BB962C8B-B14F-4D97-AF65-F5344CB8AC3E}">
        <p14:creationId xmlns:p14="http://schemas.microsoft.com/office/powerpoint/2010/main" val="23679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609600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FF0B727-A4C4-435F-B2C6-677731D5C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0" t="19695" r="32827" b="40285"/>
          <a:stretch/>
        </p:blipFill>
        <p:spPr>
          <a:xfrm>
            <a:off x="463827" y="1409700"/>
            <a:ext cx="8713096" cy="46465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04390C-74B2-41E1-9288-C2E7DC21B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3" t="44055" r="61716" b="39088"/>
          <a:stretch/>
        </p:blipFill>
        <p:spPr>
          <a:xfrm>
            <a:off x="5009322" y="3732971"/>
            <a:ext cx="3588819" cy="262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609600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C2DA05-FE93-4299-A495-798010463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28" r="70761" b="39414"/>
          <a:stretch/>
        </p:blipFill>
        <p:spPr>
          <a:xfrm>
            <a:off x="743595" y="1409700"/>
            <a:ext cx="6052037" cy="52086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EB380C8-C84D-463B-9D5D-1F7A7D60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" t="58308" r="72549" b="20985"/>
          <a:stretch/>
        </p:blipFill>
        <p:spPr>
          <a:xfrm>
            <a:off x="5375054" y="1554593"/>
            <a:ext cx="5478553" cy="24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9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95" y="331304"/>
            <a:ext cx="8596668" cy="800100"/>
          </a:xfrm>
        </p:spPr>
        <p:txBody>
          <a:bodyPr/>
          <a:lstStyle/>
          <a:p>
            <a:r>
              <a:rPr lang="pt-BR" dirty="0"/>
              <a:t>CODIGO DO ARDUINO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4708B4-573A-433C-9D9B-AE2044D9C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5" r="40217" b="21919"/>
          <a:stretch/>
        </p:blipFill>
        <p:spPr>
          <a:xfrm>
            <a:off x="278697" y="1421295"/>
            <a:ext cx="11210537" cy="40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B063D82F-39F5-4858-902E-FF02E23E6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6" t="34195" r="21038" b="23323"/>
          <a:stretch/>
        </p:blipFill>
        <p:spPr>
          <a:xfrm>
            <a:off x="424069" y="1969691"/>
            <a:ext cx="8878957" cy="43766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CONFIGURANDO O APP PARA O SEU HADWARE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CONFIGURANDO O UUID na Thread de conexão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B114D12-6A52-4F7E-814C-877AB9161CC4}"/>
              </a:ext>
            </a:extLst>
          </p:cNvPr>
          <p:cNvCxnSpPr>
            <a:cxnSpLocks/>
          </p:cNvCxnSpPr>
          <p:nvPr/>
        </p:nvCxnSpPr>
        <p:spPr>
          <a:xfrm flipH="1">
            <a:off x="5420784" y="3057525"/>
            <a:ext cx="1122891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469A2C-CAEE-4E34-9AED-D1C01304C50E}"/>
              </a:ext>
            </a:extLst>
          </p:cNvPr>
          <p:cNvSpPr/>
          <p:nvPr/>
        </p:nvSpPr>
        <p:spPr>
          <a:xfrm>
            <a:off x="6543675" y="2583902"/>
            <a:ext cx="1994428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O UUID</a:t>
            </a:r>
          </a:p>
        </p:txBody>
      </p:sp>
    </p:spTree>
    <p:extLst>
      <p:ext uri="{BB962C8B-B14F-4D97-AF65-F5344CB8AC3E}">
        <p14:creationId xmlns:p14="http://schemas.microsoft.com/office/powerpoint/2010/main" val="226886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B7B2E-BD57-44DC-8EE5-EC77BC292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Arduino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DFE723-054B-46E9-930E-4BB852A8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Existem uma ampla aplicação do </a:t>
            </a:r>
            <a:r>
              <a:rPr lang="pt-BR" dirty="0" err="1"/>
              <a:t>arduino</a:t>
            </a:r>
            <a:r>
              <a:rPr lang="pt-BR" dirty="0"/>
              <a:t> em projetos, isso por conta da sua fácil integração com outros dispositivos.</a:t>
            </a:r>
            <a:endParaRPr lang="pt-BR" sz="1050" dirty="0"/>
          </a:p>
          <a:p>
            <a:pPr fontAlgn="base"/>
            <a:r>
              <a:rPr lang="pt-BR" dirty="0"/>
              <a:t>Podemos citar:</a:t>
            </a:r>
            <a:endParaRPr lang="pt-BR" sz="1050" dirty="0"/>
          </a:p>
          <a:p>
            <a:pPr lvl="1" fontAlgn="base"/>
            <a:r>
              <a:rPr lang="pt-BR" dirty="0"/>
              <a:t>Automação residencial</a:t>
            </a:r>
            <a:endParaRPr lang="pt-BR" sz="1400" dirty="0"/>
          </a:p>
          <a:p>
            <a:pPr lvl="1" fontAlgn="base"/>
            <a:r>
              <a:rPr lang="pt-BR" dirty="0"/>
              <a:t>Robôs</a:t>
            </a:r>
            <a:endParaRPr lang="pt-BR" sz="1400" dirty="0"/>
          </a:p>
          <a:p>
            <a:pPr lvl="1" fontAlgn="base"/>
            <a:r>
              <a:rPr lang="pt-BR" dirty="0"/>
              <a:t>Dentre outros</a:t>
            </a:r>
            <a:endParaRPr lang="pt-BR" sz="1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5735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04BC24AF-CFD7-4B45-BB80-481917033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9356" y="2287473"/>
            <a:ext cx="8693427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Definição da thread de conexão como cliente.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Aqui, você deve incluir o endereço MAC do seu módulo Bluetooth.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O app iniciará e vai automaticamente buscar por esse endereço.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Caso não encontre, dirá que houve um erro de conexão.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ConnectionThread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"00:21:13:03:5B:0D"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insira o MAC do seu dispositivo aqui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Um descanso rápido, para evitar bugs esquisitos.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CONFIGURANDO O APP PARA O SEU HADWARE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CONFIGURANDO O MAC DO SEU BLUETOOTH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B114D12-6A52-4F7E-814C-877AB9161CC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791200" y="3591339"/>
            <a:ext cx="1316642" cy="98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469A2C-CAEE-4E34-9AED-D1C01304C50E}"/>
              </a:ext>
            </a:extLst>
          </p:cNvPr>
          <p:cNvSpPr/>
          <p:nvPr/>
        </p:nvSpPr>
        <p:spPr>
          <a:xfrm>
            <a:off x="7107842" y="4223269"/>
            <a:ext cx="1994428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INSERIR O MAC</a:t>
            </a:r>
          </a:p>
        </p:txBody>
      </p:sp>
    </p:spTree>
    <p:extLst>
      <p:ext uri="{BB962C8B-B14F-4D97-AF65-F5344CB8AC3E}">
        <p14:creationId xmlns:p14="http://schemas.microsoft.com/office/powerpoint/2010/main" val="421879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47" y="714004"/>
            <a:ext cx="4844913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675858" y="1795162"/>
            <a:ext cx="60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INSTANCIAR O ADAPTER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E421FDE-EE91-403D-A8B2-1CA8E4211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59" y="2450677"/>
            <a:ext cx="902473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BluetoothAdapter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BluetoothAdapter.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 pena! Hardware Bluetooth não está funcionando :("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"Ótimo! Hardware Bluetooth está funcionando :)"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btAdapter.enable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1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47" y="714004"/>
            <a:ext cx="4844913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919147" y="1593931"/>
            <a:ext cx="663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ASSOCIADA AO CLICK DO BOTÃO PARA INICIAR A LEITURA DO SENSOR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CB6AB0-7BD2-4EDB-AF6F-6246B63E34E7}"/>
              </a:ext>
            </a:extLst>
          </p:cNvPr>
          <p:cNvSpPr/>
          <p:nvPr/>
        </p:nvSpPr>
        <p:spPr>
          <a:xfrm>
            <a:off x="1190622" y="2823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pt-BR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btReiniciar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.setOnClickListener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altLang="pt-BR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v) 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sensorOn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lang="pt-BR" altLang="pt-BR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getBaseContext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Turn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LED"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lang="pt-BR" altLang="pt-BR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339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89" y="812244"/>
            <a:ext cx="4950930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HANDLER QUE TRATA AS MENSAGENS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0F6569-8694-40E4-9153-A326CEDC9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6" t="23322" r="23933" b="20062"/>
          <a:stretch/>
        </p:blipFill>
        <p:spPr>
          <a:xfrm>
            <a:off x="913589" y="2102921"/>
            <a:ext cx="7408776" cy="52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1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043" y="714004"/>
            <a:ext cx="4712391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METODO DE TRATAMENTO DAS MENSAGENS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48" y="7735207"/>
            <a:ext cx="9218130" cy="94795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D50EEC-52F2-4A54-A727-E2415E80C29E}"/>
              </a:ext>
            </a:extLst>
          </p:cNvPr>
          <p:cNvSpPr txBox="1"/>
          <p:nvPr/>
        </p:nvSpPr>
        <p:spPr>
          <a:xfrm>
            <a:off x="707113" y="2201161"/>
            <a:ext cx="8913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altLang="pt-BR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handleMessage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144DF9-BA72-4EAA-9C70-4E043EEC3481}"/>
              </a:ext>
            </a:extLst>
          </p:cNvPr>
          <p:cNvSpPr txBox="1"/>
          <p:nvPr/>
        </p:nvSpPr>
        <p:spPr>
          <a:xfrm>
            <a:off x="831990" y="3767855"/>
            <a:ext cx="8113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na </a:t>
            </a:r>
            <a:r>
              <a:rPr lang="pt-BR" altLang="pt-BR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principal</a:t>
            </a:r>
            <a:b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sempre que a thread de conexão Bluetooth recebe</a:t>
            </a:r>
            <a:b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uma mensagem.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83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10" y="776725"/>
            <a:ext cx="4778652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040210" y="1764080"/>
            <a:ext cx="477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RECEBENDO UM BUNDLE COM A MENSAGEM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535" y="7367397"/>
            <a:ext cx="9218130" cy="8248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statusSensor.setText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604CA0E-3CC4-4863-B1C9-B1FB4B2D37AA}"/>
              </a:ext>
            </a:extLst>
          </p:cNvPr>
          <p:cNvSpPr/>
          <p:nvPr/>
        </p:nvSpPr>
        <p:spPr>
          <a:xfrm>
            <a:off x="901535" y="2465882"/>
            <a:ext cx="9218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msg.getData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data =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bundle.getByteArray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altLang="pt-BR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pt-BR" alt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(data);</a:t>
            </a: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Aqui ocorre a decisão de ação, baseada na </a:t>
            </a:r>
            <a:r>
              <a:rPr lang="pt-BR" altLang="pt-BR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recebida. Caso a </a:t>
            </a:r>
            <a:r>
              <a:rPr lang="pt-BR" altLang="pt-BR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corresponda à uma das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mensagens de status de conexão (iniciadas com --),</a:t>
            </a:r>
            <a:b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atualizamos o status da conexão conforme o código.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545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65" y="812244"/>
            <a:ext cx="9486901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6526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TRATANDO AS STRINGS VINDAS DA THREAD DE CONEXÃO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559ED6B-37CE-49D5-8F5E-A1DA32E4B17F}"/>
              </a:ext>
            </a:extLst>
          </p:cNvPr>
          <p:cNvSpPr/>
          <p:nvPr/>
        </p:nvSpPr>
        <p:spPr>
          <a:xfrm>
            <a:off x="-448988" y="2102921"/>
            <a:ext cx="101930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*/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"---N"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"Ocorreu um erro durante a conexão D:"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"---S"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"Conectado :D"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"Sensor Desligado"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"Conectado e sensor de luz off :D"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 a mensagem não for um código de status,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então ela deve ser tratada pelo aplicativo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como uma mensagem vinda diretamente do outro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lado da conexão. Nesse caso, simplesmente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atualizamos o valor contido no </a:t>
            </a:r>
            <a:r>
              <a:rPr lang="pt-BR" altLang="pt-BR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contador.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509254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949" y="862116"/>
            <a:ext cx="5122052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973948" y="1686144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TRATANDO OS DADOS RECEBIDOS DO ARDUINO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F8C9E55-0087-416D-A2F9-95B16B7F7EDF}"/>
              </a:ext>
            </a:extLst>
          </p:cNvPr>
          <p:cNvSpPr/>
          <p:nvPr/>
        </p:nvSpPr>
        <p:spPr>
          <a:xfrm>
            <a:off x="973948" y="2393762"/>
            <a:ext cx="8203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dataString.length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()&gt;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dataStringX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dataString.substring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dataStringX.equals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bufferOriginal.length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()&gt;=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bufferOriginal.substring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statusSensor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"LDR: 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pt-BR" altLang="pt-BR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alt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pt-BR" altLang="pt-BR" sz="16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counterMessage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altLang="pt-BR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"CONT:"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altLang="pt-BR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bufferOriginal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b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alt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29280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83" y="802698"/>
            <a:ext cx="5003939" cy="654885"/>
          </a:xfrm>
        </p:spPr>
        <p:txBody>
          <a:bodyPr>
            <a:normAutofit/>
          </a:bodyPr>
          <a:lstStyle/>
          <a:p>
            <a:r>
              <a:rPr lang="pt-BR" dirty="0"/>
              <a:t>APLICATIVO ANDROID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649809" y="1600359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REINICIANDO A CONTAGEM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F701F81-5717-4911-A6DF-B6EE4E367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55" y="2264648"/>
            <a:ext cx="846813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Esse método é invocado sempre que o usuário clicar na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que contem o contador. O app Android transmite a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seguido de uma quebra de linha, que é o indicador de fim de mensagem.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restartCounter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7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19602"/>
            <a:ext cx="5003939" cy="654885"/>
          </a:xfrm>
        </p:spPr>
        <p:txBody>
          <a:bodyPr>
            <a:normAutofit/>
          </a:bodyPr>
          <a:lstStyle/>
          <a:p>
            <a:r>
              <a:rPr lang="pt-BR" dirty="0"/>
              <a:t>VIDEO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814922" y="874487"/>
            <a:ext cx="564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VENDO O CONJUNTO EM FUNCIONAMENTO</a:t>
            </a:r>
          </a:p>
        </p:txBody>
      </p:sp>
      <p:pic>
        <p:nvPicPr>
          <p:cNvPr id="5" name="ArduinoAndroid">
            <a:hlinkClick r:id="" action="ppaction://media"/>
            <a:extLst>
              <a:ext uri="{FF2B5EF4-FFF2-40B4-BE49-F238E27FC236}">
                <a16:creationId xmlns:a16="http://schemas.microsoft.com/office/drawing/2014/main" id="{BC247240-8A27-4650-B14A-AB1C47130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922" y="1243819"/>
            <a:ext cx="8130295" cy="54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8AD86-FAAE-4F82-ABB6-A94BAF94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Arduino - automação residencial</a:t>
            </a:r>
          </a:p>
        </p:txBody>
      </p:sp>
      <p:pic>
        <p:nvPicPr>
          <p:cNvPr id="1027" name="Picture 3" descr="https://lh4.googleusercontent.com/g6l8Sm60cHU-sn68b3aVXArhawtAQfcAhdZ2gU3bF2y7CxdPIAm8SZULaNf2dIeEY_Een3yl-wFfXcJY7nTz61BHiGJS0UalYL5NS7F2bhrfX5if055Xh10pczxPsTInJI6nrz3aIhs4-z6Qaw">
            <a:extLst>
              <a:ext uri="{FF2B5EF4-FFF2-40B4-BE49-F238E27FC236}">
                <a16:creationId xmlns:a16="http://schemas.microsoft.com/office/drawing/2014/main" id="{08A7E4A7-4A48-4430-AA2C-D71AECB69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68" y="2347718"/>
            <a:ext cx="4693192" cy="25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3UWYdTGu7qctDS_W10bucPQhUeQ7M8gOwJxhvpVZpX2WJOCUX_WjOo8vEx4WEC1ht1TnFeeE3q7RxmdAIhnWmSiJCnqcP2DscSqiQ9gtUI5QfEagU6NpP3QReC5M_kuDYIrpIIelY7zygCwu2w">
            <a:extLst>
              <a:ext uri="{FF2B5EF4-FFF2-40B4-BE49-F238E27FC236}">
                <a16:creationId xmlns:a16="http://schemas.microsoft.com/office/drawing/2014/main" id="{B921F96C-D927-4E84-BF06-1E93FC1E6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03" y="2347717"/>
            <a:ext cx="4567550" cy="257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3F0F0-64D8-41B4-B321-A64F32A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0" y="528934"/>
            <a:ext cx="6605206" cy="800100"/>
          </a:xfrm>
        </p:spPr>
        <p:txBody>
          <a:bodyPr>
            <a:normAutofit/>
          </a:bodyPr>
          <a:lstStyle/>
          <a:p>
            <a:r>
              <a:rPr lang="pt-BR" dirty="0"/>
              <a:t>Tela do Aplicativo de controle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17B717-9534-4C69-97EB-A6FB7BC32B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16934" y="2295308"/>
            <a:ext cx="2223614" cy="39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4444DC-7F2D-4598-8ECA-972B2972E631}"/>
              </a:ext>
            </a:extLst>
          </p:cNvPr>
          <p:cNvSpPr txBox="1"/>
          <p:nvPr/>
        </p:nvSpPr>
        <p:spPr>
          <a:xfrm>
            <a:off x="1040209" y="1409700"/>
            <a:ext cx="460033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da interface do celular bem simples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A1C3589-1922-403F-B1F0-BF28D4E53A64}"/>
              </a:ext>
            </a:extLst>
          </p:cNvPr>
          <p:cNvCxnSpPr>
            <a:cxnSpLocks/>
          </p:cNvCxnSpPr>
          <p:nvPr/>
        </p:nvCxnSpPr>
        <p:spPr>
          <a:xfrm flipH="1">
            <a:off x="5217952" y="2895600"/>
            <a:ext cx="2223614" cy="134324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A8D526-A666-42BA-8518-EB9E0F599DAC}"/>
              </a:ext>
            </a:extLst>
          </p:cNvPr>
          <p:cNvSpPr txBox="1"/>
          <p:nvPr/>
        </p:nvSpPr>
        <p:spPr>
          <a:xfrm>
            <a:off x="7441566" y="2076450"/>
            <a:ext cx="2902584" cy="258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Recebe dados de um contador implementado via código do Arduino.</a:t>
            </a:r>
          </a:p>
          <a:p>
            <a:r>
              <a:rPr lang="pt-BR" dirty="0">
                <a:solidFill>
                  <a:schemeClr val="bg1"/>
                </a:solidFill>
              </a:rPr>
              <a:t>Ao tocar na tela um comando é enviado via </a:t>
            </a:r>
            <a:r>
              <a:rPr lang="pt-BR" dirty="0" err="1">
                <a:solidFill>
                  <a:schemeClr val="bg1"/>
                </a:solidFill>
              </a:rPr>
              <a:t>bluetooth</a:t>
            </a:r>
            <a:r>
              <a:rPr lang="pt-BR" dirty="0">
                <a:solidFill>
                  <a:schemeClr val="bg1"/>
                </a:solidFill>
              </a:rPr>
              <a:t> para o contador ser zerado e piscar o Led por 1 segundo mostrando que recebeu o comando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51D5CC-749C-47E1-880C-7AD1F339EAAE}"/>
              </a:ext>
            </a:extLst>
          </p:cNvPr>
          <p:cNvCxnSpPr>
            <a:cxnSpLocks/>
          </p:cNvCxnSpPr>
          <p:nvPr/>
        </p:nvCxnSpPr>
        <p:spPr>
          <a:xfrm>
            <a:off x="2958067" y="5341793"/>
            <a:ext cx="776407" cy="5972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575EB4-F7CA-4DF4-A000-DB48F0EFC9B4}"/>
              </a:ext>
            </a:extLst>
          </p:cNvPr>
          <p:cNvSpPr txBox="1"/>
          <p:nvPr/>
        </p:nvSpPr>
        <p:spPr>
          <a:xfrm>
            <a:off x="102311" y="2374553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Botão inicia no Arduino o envio da leitura do sensor LDR (sensor de Luz)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BBB4DD-A11B-43AB-AE76-FC4E6DE83782}"/>
              </a:ext>
            </a:extLst>
          </p:cNvPr>
          <p:cNvSpPr txBox="1"/>
          <p:nvPr/>
        </p:nvSpPr>
        <p:spPr>
          <a:xfrm>
            <a:off x="164624" y="4605636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Ao receber o comando a placa do Arduino manda a leitura do sensor.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6000C47-3DD1-4142-B470-AEDA01F33CD9}"/>
              </a:ext>
            </a:extLst>
          </p:cNvPr>
          <p:cNvCxnSpPr>
            <a:cxnSpLocks/>
          </p:cNvCxnSpPr>
          <p:nvPr/>
        </p:nvCxnSpPr>
        <p:spPr>
          <a:xfrm>
            <a:off x="3004895" y="2552700"/>
            <a:ext cx="521180" cy="2828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8DB225C-87E5-4D1F-A2B2-C191D71F3E94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731026" y="6181597"/>
            <a:ext cx="191581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033E8B-F967-47DA-AAF8-3AE22623B3CA}"/>
              </a:ext>
            </a:extLst>
          </p:cNvPr>
          <p:cNvSpPr txBox="1"/>
          <p:nvPr/>
        </p:nvSpPr>
        <p:spPr>
          <a:xfrm>
            <a:off x="6646839" y="5719932"/>
            <a:ext cx="290258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Mostra o status da conexão no rodapé da tela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ED88D44-06C6-43CC-9208-47C2D9D7AE5D}"/>
              </a:ext>
            </a:extLst>
          </p:cNvPr>
          <p:cNvSpPr txBox="1"/>
          <p:nvPr/>
        </p:nvSpPr>
        <p:spPr>
          <a:xfrm>
            <a:off x="7263577" y="466546"/>
            <a:ext cx="3258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OBS: precisa parear o celular com o módulo </a:t>
            </a:r>
            <a:r>
              <a:rPr lang="pt-BR" dirty="0" err="1"/>
              <a:t>bluetooth</a:t>
            </a:r>
            <a:r>
              <a:rPr lang="pt-BR" dirty="0"/>
              <a:t> antes de usar o aplicativo</a:t>
            </a:r>
          </a:p>
          <a:p>
            <a:r>
              <a:rPr lang="pt-BR" dirty="0"/>
              <a:t>Senha padrão do HC-05: 1234</a:t>
            </a:r>
          </a:p>
        </p:txBody>
      </p:sp>
    </p:spTree>
    <p:extLst>
      <p:ext uri="{BB962C8B-B14F-4D97-AF65-F5344CB8AC3E}">
        <p14:creationId xmlns:p14="http://schemas.microsoft.com/office/powerpoint/2010/main" val="2389258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933450"/>
          </a:xfrm>
        </p:spPr>
        <p:txBody>
          <a:bodyPr/>
          <a:lstStyle/>
          <a:p>
            <a:r>
              <a:rPr lang="pt-BR" dirty="0"/>
              <a:t>Referencias e fontes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505883" y="1693307"/>
            <a:ext cx="9601236" cy="501675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/>
              <a:t>Bluetooth Android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pt-BR" sz="1600" dirty="0">
                <a:solidFill>
                  <a:srgbClr val="00B0F0"/>
                </a:solidFill>
                <a:hlinkClick r:id="rId2"/>
              </a:rPr>
              <a:t>https://developer.android.com/guide/topics/connectivity/bluetooth?hl=pt-br#ManagingAConnection</a:t>
            </a:r>
            <a:endParaRPr lang="pt-BR" sz="1600" dirty="0">
              <a:solidFill>
                <a:srgbClr val="00B0F0"/>
              </a:solidFill>
            </a:endParaRPr>
          </a:p>
          <a:p>
            <a:endParaRPr lang="pt-BR" sz="1600" dirty="0"/>
          </a:p>
          <a:p>
            <a:r>
              <a:rPr lang="pt-BR" sz="1600" b="1" dirty="0"/>
              <a:t>Arduino e Internet das coisas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en-US" sz="1600" dirty="0"/>
              <a:t>JAVED, Adeel. Building Arduino Projects for the Internet of Things. </a:t>
            </a:r>
            <a:r>
              <a:rPr lang="en-US" sz="1600" b="1" dirty="0"/>
              <a:t>Experiments with Real-World Applications. United States of America: </a:t>
            </a:r>
            <a:r>
              <a:rPr lang="en-US" sz="1600" b="1" dirty="0" err="1"/>
              <a:t>Apress</a:t>
            </a:r>
            <a:r>
              <a:rPr lang="en-US" sz="1600" b="1" dirty="0"/>
              <a:t> Media, LLC</a:t>
            </a:r>
            <a:r>
              <a:rPr lang="en-US" sz="1600" dirty="0"/>
              <a:t>, 2016.</a:t>
            </a:r>
          </a:p>
          <a:p>
            <a:endParaRPr lang="en-US" sz="1600" dirty="0"/>
          </a:p>
          <a:p>
            <a:r>
              <a:rPr lang="pt-BR" sz="1600" dirty="0">
                <a:hlinkClick r:id="rId3"/>
              </a:rPr>
              <a:t>https://github.com/apress/building-arduino-projects-for-internet-of-things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hlinkClick r:id="rId4"/>
              </a:rPr>
              <a:t>http://file.allitebooks.com/20160619/Building%20Arduino%20Projects%20for%20the%20Internet%20of%20Things.pdf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solidFill>
                  <a:srgbClr val="92D050"/>
                </a:solidFill>
                <a:hlinkClick r:id="rId5"/>
              </a:rPr>
              <a:t>https://github.com/dragaosemchama</a:t>
            </a:r>
            <a:endParaRPr lang="pt-BR" sz="1600" dirty="0">
              <a:solidFill>
                <a:srgbClr val="92D050"/>
              </a:solidFill>
            </a:endParaRPr>
          </a:p>
          <a:p>
            <a:endParaRPr lang="pt-BR" sz="1600" dirty="0"/>
          </a:p>
          <a:p>
            <a:r>
              <a:rPr lang="pt-BR" sz="1600" dirty="0">
                <a:hlinkClick r:id="rId6"/>
              </a:rPr>
              <a:t>https://github.com/thanhvie/Arduino-and-Android-communication-using-HC05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>
                <a:hlinkClick r:id="rId7"/>
              </a:rPr>
              <a:t>https://eletronicaparatodos.com/como-ligar-um-led-utilizando-sensor-ldr-fotoresistor-com-arduino/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5252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50AD9-064E-464D-A8BF-7D4D6FAC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933450"/>
          </a:xfrm>
        </p:spPr>
        <p:txBody>
          <a:bodyPr/>
          <a:lstStyle/>
          <a:p>
            <a:r>
              <a:rPr lang="pt-BR" dirty="0"/>
              <a:t>Referencias e fontes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F29E3F8-D9FA-4AAF-9220-25A4FA2B2484}"/>
              </a:ext>
            </a:extLst>
          </p:cNvPr>
          <p:cNvSpPr/>
          <p:nvPr/>
        </p:nvSpPr>
        <p:spPr>
          <a:xfrm>
            <a:off x="677333" y="1543050"/>
            <a:ext cx="6782812" cy="323165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pt-BR" u="sng" dirty="0">
                <a:hlinkClick r:id="rId2"/>
              </a:rPr>
              <a:t>https://www.youtube.com/watch?v=QwhtaCBHS-U</a:t>
            </a:r>
            <a:endParaRPr lang="pt-BR" dirty="0"/>
          </a:p>
          <a:p>
            <a:pPr fontAlgn="base"/>
            <a:r>
              <a:rPr lang="pt-BR" u="sng" dirty="0">
                <a:hlinkClick r:id="rId3"/>
              </a:rPr>
              <a:t>https://www.youtube.com/watch?v=TtogVN2rEqQ</a:t>
            </a:r>
            <a:endParaRPr lang="pt-BR" dirty="0"/>
          </a:p>
          <a:p>
            <a:pPr fontAlgn="base"/>
            <a:r>
              <a:rPr lang="pt-BR" u="sng" dirty="0">
                <a:hlinkClick r:id="rId4"/>
              </a:rPr>
              <a:t>http://blog.usinainfo.com.br/carrinho-arduino-controlado-por-bluetooth-e-sistema-android/</a:t>
            </a:r>
            <a:endParaRPr lang="pt-BR" dirty="0"/>
          </a:p>
          <a:p>
            <a:pPr fontAlgn="base"/>
            <a:r>
              <a:rPr lang="pt-BR" u="sng" dirty="0">
                <a:hlinkClick r:id="rId5"/>
              </a:rPr>
              <a:t>https://www.youtube.com/watch?time_continue=21&amp;v=ROEZs0HpFQc</a:t>
            </a:r>
            <a:endParaRPr lang="pt-BR" sz="1600" b="1" dirty="0"/>
          </a:p>
          <a:p>
            <a:endParaRPr lang="pt-BR" sz="1600" b="1" dirty="0"/>
          </a:p>
          <a:p>
            <a:endParaRPr lang="pt-BR" sz="1600" b="1" dirty="0"/>
          </a:p>
          <a:p>
            <a:r>
              <a:rPr lang="pt-BR" sz="1600" b="1" dirty="0"/>
              <a:t>Repositório com os códigos fontes e apresentação</a:t>
            </a:r>
          </a:p>
          <a:p>
            <a:endParaRPr lang="pt-BR" sz="1600" dirty="0">
              <a:solidFill>
                <a:schemeClr val="accent1"/>
              </a:solidFill>
            </a:endParaRPr>
          </a:p>
          <a:p>
            <a:r>
              <a:rPr lang="pt-BR" sz="1600" dirty="0">
                <a:solidFill>
                  <a:schemeClr val="accent1"/>
                </a:solidFill>
                <a:hlinkClick r:id="rId6"/>
              </a:rPr>
              <a:t>https://github.com/evandroagon/BluetoothArduinoAndroid.git</a:t>
            </a:r>
            <a:endParaRPr lang="pt-BR" sz="1600" dirty="0">
              <a:solidFill>
                <a:schemeClr val="accent1"/>
              </a:solidFill>
            </a:endParaRP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19416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CAB85-6DCB-4A7B-A430-F93671E5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Arduino - </a:t>
            </a:r>
            <a:r>
              <a:rPr lang="pt-BR" dirty="0" err="1"/>
              <a:t>robos</a:t>
            </a:r>
            <a:br>
              <a:rPr lang="pt-BR" dirty="0"/>
            </a:br>
            <a:endParaRPr lang="pt-BR" dirty="0"/>
          </a:p>
        </p:txBody>
      </p:sp>
      <p:pic>
        <p:nvPicPr>
          <p:cNvPr id="2050" name="Picture 2" descr="https://lh6.googleusercontent.com/RUt6Uzc_LEX524XBYe5Es0-6J9gAG4Lz947JUG2zrDVOtiO-1jpJqLK-dx6XutQVIqe5BrN1qnLmWssouBzUHvejM4GQiFznHOEU66vQ0u3pgUZUG6lb0kKYR4vXPqVpVlbwtPDNKz1hbrVymg">
            <a:extLst>
              <a:ext uri="{FF2B5EF4-FFF2-40B4-BE49-F238E27FC236}">
                <a16:creationId xmlns:a16="http://schemas.microsoft.com/office/drawing/2014/main" id="{A7993E16-A017-4757-8C7F-F5B7036CB1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331" y="2339181"/>
            <a:ext cx="6429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2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D9097-C8A2-433D-A661-4D3E72F1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Arduino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257FA3-2D1F-4C5C-AAA5-91ABC6030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223" y="2028067"/>
            <a:ext cx="8596668" cy="3880773"/>
          </a:xfrm>
        </p:spPr>
        <p:txBody>
          <a:bodyPr/>
          <a:lstStyle/>
          <a:p>
            <a:r>
              <a:rPr lang="pt-BR" dirty="0"/>
              <a:t>Projeto do tênis que amarra sozinho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074" name="Picture 2" descr="https://lh4.googleusercontent.com/gXGemQ9Q6V4NkggMx_0MFRp7TD8QdNYTgbW2J1Gj5HsAOsPuJZ2JVFPe1aqJ0V0ewWzVGxmtT_thKBOcU_1qm8HPSBNjz6qEj0zXGWT02Xaq0_h_TqAeeTqOTHUM7axIy5dQHPEVcZXL5vjSag">
            <a:extLst>
              <a:ext uri="{FF2B5EF4-FFF2-40B4-BE49-F238E27FC236}">
                <a16:creationId xmlns:a16="http://schemas.microsoft.com/office/drawing/2014/main" id="{1BD7C56E-815E-49FB-959E-093550D9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90" y="2832265"/>
            <a:ext cx="56102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5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0903-754E-4A76-9F76-F9E07B1A1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166191"/>
            <a:ext cx="7766936" cy="1002836"/>
          </a:xfrm>
        </p:spPr>
        <p:txBody>
          <a:bodyPr/>
          <a:lstStyle/>
          <a:p>
            <a:r>
              <a:rPr lang="pt-BR" dirty="0"/>
              <a:t>Android + 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DF349-41E5-40BE-A23A-4493727A4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9802" y="2280292"/>
            <a:ext cx="5250643" cy="839219"/>
          </a:xfrm>
        </p:spPr>
        <p:txBody>
          <a:bodyPr/>
          <a:lstStyle/>
          <a:p>
            <a:r>
              <a:rPr lang="pt-BR" dirty="0"/>
              <a:t>Controlando Arduino via Bluetooth pelo celular</a:t>
            </a:r>
          </a:p>
        </p:txBody>
      </p:sp>
      <p:pic>
        <p:nvPicPr>
          <p:cNvPr id="4098" name="Picture 2" descr="Imagem relacionada">
            <a:extLst>
              <a:ext uri="{FF2B5EF4-FFF2-40B4-BE49-F238E27FC236}">
                <a16:creationId xmlns:a16="http://schemas.microsoft.com/office/drawing/2014/main" id="{CDDCEBF3-9B0A-4055-9C4B-F2103B0CF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4" r="18140"/>
          <a:stretch/>
        </p:blipFill>
        <p:spPr bwMode="auto">
          <a:xfrm>
            <a:off x="2016654" y="1257723"/>
            <a:ext cx="1305987" cy="8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IMAGEM ANDROID DAS COISAS ARDUINO">
            <a:extLst>
              <a:ext uri="{FF2B5EF4-FFF2-40B4-BE49-F238E27FC236}">
                <a16:creationId xmlns:a16="http://schemas.microsoft.com/office/drawing/2014/main" id="{D8D8D110-6F62-40EB-8F1B-784767A7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876550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19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40903-754E-4A76-9F76-F9E07B1A1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267" y="310892"/>
            <a:ext cx="5827183" cy="1002836"/>
          </a:xfrm>
        </p:spPr>
        <p:txBody>
          <a:bodyPr/>
          <a:lstStyle/>
          <a:p>
            <a:pPr algn="l"/>
            <a:r>
              <a:rPr lang="pt-BR" dirty="0"/>
              <a:t>Android + Arduino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DF349-41E5-40BE-A23A-4493727A4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536" y="1313728"/>
            <a:ext cx="5250643" cy="839219"/>
          </a:xfrm>
        </p:spPr>
        <p:txBody>
          <a:bodyPr/>
          <a:lstStyle/>
          <a:p>
            <a:r>
              <a:rPr lang="pt-BR" dirty="0"/>
              <a:t>Controlando Arduino via Bluetooth pelo celular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6780E5-A790-4675-ABBE-43E7459E8671}"/>
              </a:ext>
            </a:extLst>
          </p:cNvPr>
          <p:cNvSpPr/>
          <p:nvPr/>
        </p:nvSpPr>
        <p:spPr>
          <a:xfrm>
            <a:off x="1068915" y="2316564"/>
            <a:ext cx="7617883" cy="3847207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solidFill>
                  <a:schemeClr val="accent1"/>
                </a:solidFill>
                <a:latin typeface="Nunito"/>
              </a:rPr>
              <a:t>Lista de Componentes necessários para o projeto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LDR – Sensor de Luz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Fios </a:t>
            </a:r>
            <a:r>
              <a:rPr lang="pt-BR" sz="2400" dirty="0" err="1">
                <a:latin typeface="Merriweather"/>
              </a:rPr>
              <a:t>Jumper’s</a:t>
            </a:r>
            <a:endParaRPr lang="pt-BR" sz="2400" dirty="0">
              <a:latin typeface="Merriweathe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Protoboard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Arduino Uno Rev3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Módulo HC-05 ou HC-06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LED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Resistores 330 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endParaRPr lang="pt-BR" sz="2400" dirty="0">
              <a:latin typeface="Trebuchet MS" panose="020B0603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rebuchet MS" panose="020B0603020202020204" pitchFamily="34" charset="0"/>
              </a:rPr>
              <a:t>Resistores de 1K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endParaRPr lang="pt-BR" sz="2400" dirty="0">
              <a:latin typeface="Merriweathe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erriweather"/>
              </a:rPr>
              <a:t>Resistores 10k </a:t>
            </a:r>
            <a:r>
              <a:rPr lang="el-GR" sz="2400" dirty="0">
                <a:latin typeface="Trebuchet MS" panose="020B0603020202020204" pitchFamily="34" charset="0"/>
              </a:rPr>
              <a:t>Ω</a:t>
            </a:r>
            <a:r>
              <a:rPr lang="pt-BR" sz="2400" dirty="0">
                <a:latin typeface="Merriweather"/>
              </a:rPr>
              <a:t> (funciona melhor 10k)</a:t>
            </a:r>
            <a:endParaRPr lang="pt-BR" sz="2400" i="0" dirty="0"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928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C36E-A009-4B24-8C3A-D8AF68F9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7165"/>
          </a:xfrm>
        </p:spPr>
        <p:txBody>
          <a:bodyPr/>
          <a:lstStyle/>
          <a:p>
            <a:r>
              <a:rPr lang="pt-BR" dirty="0"/>
              <a:t>HC-05 ou HC-06  MODULOS BLUETOOTH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1884FE42-062E-437C-BC49-ABB953D2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7" y="2040704"/>
            <a:ext cx="5668963" cy="38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D8AEE13-7229-496D-8E1D-D88EB6AA8FDE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229102" y="4914902"/>
            <a:ext cx="1323972" cy="131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40DEBB35-C5B9-4CF0-9BBB-6F7A2D34996C}"/>
              </a:ext>
            </a:extLst>
          </p:cNvPr>
          <p:cNvSpPr/>
          <p:nvPr/>
        </p:nvSpPr>
        <p:spPr>
          <a:xfrm>
            <a:off x="5553074" y="5904704"/>
            <a:ext cx="2314575" cy="648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Botão para habilitar modo AT</a:t>
            </a:r>
          </a:p>
        </p:txBody>
      </p:sp>
    </p:spTree>
    <p:extLst>
      <p:ext uri="{BB962C8B-B14F-4D97-AF65-F5344CB8AC3E}">
        <p14:creationId xmlns:p14="http://schemas.microsoft.com/office/powerpoint/2010/main" val="198780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30980-29B1-4FE0-8327-94C67C50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4875"/>
          </a:xfrm>
        </p:spPr>
        <p:txBody>
          <a:bodyPr/>
          <a:lstStyle/>
          <a:p>
            <a:r>
              <a:rPr lang="pt-BR" dirty="0"/>
              <a:t>HC-05 ou HC-06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EB0581-85E4-4F47-BBC8-DF941A92DA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-541" t="-532" r="46881" b="8619"/>
          <a:stretch/>
        </p:blipFill>
        <p:spPr bwMode="auto">
          <a:xfrm>
            <a:off x="2057399" y="1381125"/>
            <a:ext cx="5400675" cy="5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169BD5-8DE5-45A4-BA79-BE94778AF802}"/>
              </a:ext>
            </a:extLst>
          </p:cNvPr>
          <p:cNvSpPr txBox="1"/>
          <p:nvPr/>
        </p:nvSpPr>
        <p:spPr>
          <a:xfrm>
            <a:off x="1552574" y="5581650"/>
            <a:ext cx="100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5V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F568A8-77F6-4423-B1B5-7AFF26F94774}"/>
              </a:ext>
            </a:extLst>
          </p:cNvPr>
          <p:cNvSpPr txBox="1"/>
          <p:nvPr/>
        </p:nvSpPr>
        <p:spPr>
          <a:xfrm>
            <a:off x="5600700" y="5304651"/>
            <a:ext cx="2362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DIVISOR DE TENSÃO para nível lógico de 3.3v</a:t>
            </a:r>
          </a:p>
        </p:txBody>
      </p:sp>
    </p:spTree>
    <p:extLst>
      <p:ext uri="{BB962C8B-B14F-4D97-AF65-F5344CB8AC3E}">
        <p14:creationId xmlns:p14="http://schemas.microsoft.com/office/powerpoint/2010/main" val="28182461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2875</TotalTime>
  <Words>931</Words>
  <Application>Microsoft Office PowerPoint</Application>
  <PresentationFormat>Widescreen</PresentationFormat>
  <Paragraphs>190</Paragraphs>
  <Slides>32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3" baseType="lpstr">
      <vt:lpstr>Arial</vt:lpstr>
      <vt:lpstr>Arial-BoldMT</vt:lpstr>
      <vt:lpstr>Courier New</vt:lpstr>
      <vt:lpstr>inherit</vt:lpstr>
      <vt:lpstr>Lato</vt:lpstr>
      <vt:lpstr>Merriweather</vt:lpstr>
      <vt:lpstr>Nunito</vt:lpstr>
      <vt:lpstr>Signika</vt:lpstr>
      <vt:lpstr>Trebuchet MS</vt:lpstr>
      <vt:lpstr>Wingdings 3</vt:lpstr>
      <vt:lpstr>Facetado</vt:lpstr>
      <vt:lpstr>Alunos:</vt:lpstr>
      <vt:lpstr>Arduino</vt:lpstr>
      <vt:lpstr>Arduino - automação residencial</vt:lpstr>
      <vt:lpstr>Arduino - robos </vt:lpstr>
      <vt:lpstr>Arduino</vt:lpstr>
      <vt:lpstr>Android + Arduino</vt:lpstr>
      <vt:lpstr>Android + Arduino</vt:lpstr>
      <vt:lpstr>HC-05 ou HC-06  MODULOS BLUETOOTH</vt:lpstr>
      <vt:lpstr>HC-05 ou HC-06</vt:lpstr>
      <vt:lpstr>LIGAÇÃO DO HC-05 ao Arduino</vt:lpstr>
      <vt:lpstr>Programa para Arduino gerenciar duas seriais (somente para configuração do H5-05)</vt:lpstr>
      <vt:lpstr>CONFIGURANDO O MODULO BLUETOOTH</vt:lpstr>
      <vt:lpstr>Ligação do sensor de iluminação</vt:lpstr>
      <vt:lpstr>Esquema Elétrico LDR</vt:lpstr>
      <vt:lpstr>LENDO DADOS DO MODULO BLUETOOTH</vt:lpstr>
      <vt:lpstr>CODIGO DO ARDUINO</vt:lpstr>
      <vt:lpstr>CODIGO DO ARDUINO</vt:lpstr>
      <vt:lpstr>CODIGO DO ARDUINO</vt:lpstr>
      <vt:lpstr>CONFIGURANDO O APP PARA O SEU HADWARE</vt:lpstr>
      <vt:lpstr>CONFIGURANDO O APP PARA O SEU HADWARE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APLICATIVO ANDROID</vt:lpstr>
      <vt:lpstr>VIDEO</vt:lpstr>
      <vt:lpstr>Tela do Aplicativo de controle</vt:lpstr>
      <vt:lpstr>Referencias e fontes</vt:lpstr>
      <vt:lpstr>Referencias e 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+ Arduino</dc:title>
  <dc:creator>Evandro</dc:creator>
  <cp:lastModifiedBy>Evandro</cp:lastModifiedBy>
  <cp:revision>58</cp:revision>
  <dcterms:created xsi:type="dcterms:W3CDTF">2018-06-18T02:16:01Z</dcterms:created>
  <dcterms:modified xsi:type="dcterms:W3CDTF">2018-06-27T23:07:20Z</dcterms:modified>
</cp:coreProperties>
</file>